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93" r:id="rId2"/>
    <p:sldId id="295" r:id="rId3"/>
    <p:sldId id="300" r:id="rId4"/>
    <p:sldId id="313" r:id="rId5"/>
    <p:sldId id="294" r:id="rId6"/>
    <p:sldId id="315" r:id="rId7"/>
    <p:sldId id="311" r:id="rId8"/>
    <p:sldId id="297" r:id="rId9"/>
    <p:sldId id="306" r:id="rId10"/>
    <p:sldId id="307" r:id="rId11"/>
    <p:sldId id="309" r:id="rId12"/>
    <p:sldId id="310" r:id="rId13"/>
    <p:sldId id="305" r:id="rId14"/>
    <p:sldId id="314" r:id="rId15"/>
    <p:sldId id="312" r:id="rId16"/>
    <p:sldId id="304" r:id="rId17"/>
    <p:sldId id="259" r:id="rId18"/>
    <p:sldId id="290" r:id="rId19"/>
    <p:sldId id="279" r:id="rId20"/>
    <p:sldId id="272" r:id="rId21"/>
    <p:sldId id="273" r:id="rId22"/>
    <p:sldId id="274" r:id="rId23"/>
    <p:sldId id="275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FF0D-A9EB-41B4-B38E-6973334EA734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B330-E7F1-4145-9ED8-B60A9D17C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3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7A26CD-F80C-4651-938A-9599CBF45D6D}" type="slidenum">
              <a:rPr lang="ru-RU" smtClean="0">
                <a:latin typeface="Times New Roman" pitchFamily="18" charset="0"/>
                <a:cs typeface="Lucida Sans Unicode" pitchFamily="34" charset="0"/>
              </a:rPr>
              <a:pPr/>
              <a:t>17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65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A28EBC-C984-4ECB-9B0D-AAE4FEE7C5CF}" type="slidenum">
              <a:rPr lang="ru-RU" smtClean="0">
                <a:latin typeface="Times New Roman" pitchFamily="18" charset="0"/>
                <a:cs typeface="Lucida Sans Unicode" pitchFamily="34" charset="0"/>
              </a:rPr>
              <a:pPr/>
              <a:t>19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58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8F23F6-E8A9-4020-A9ED-63BC4FD6A37C}" type="slidenum">
              <a:rPr lang="ru-RU" smtClean="0">
                <a:latin typeface="Times New Roman" pitchFamily="18" charset="0"/>
                <a:cs typeface="Lucida Sans Unicode" pitchFamily="34" charset="0"/>
              </a:rPr>
              <a:pPr/>
              <a:t>20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53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B362F4-DDA0-4598-9202-6B38A8655E70}" type="slidenum">
              <a:rPr lang="ru-RU" smtClean="0">
                <a:latin typeface="Times New Roman" pitchFamily="18" charset="0"/>
                <a:cs typeface="Lucida Sans Unicode" pitchFamily="34" charset="0"/>
              </a:rPr>
              <a:pPr/>
              <a:t>21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85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57DAAE-6539-4F56-B8F3-37072A5EE67E}" type="slidenum">
              <a:rPr lang="ru-RU" smtClean="0">
                <a:latin typeface="Times New Roman" pitchFamily="18" charset="0"/>
                <a:cs typeface="Lucida Sans Unicode" pitchFamily="34" charset="0"/>
              </a:rPr>
              <a:pPr/>
              <a:t>22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77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FFA0DE-0755-4558-B718-A2A50299C740}" type="slidenum">
              <a:rPr lang="ru-RU" smtClean="0">
                <a:latin typeface="Times New Roman" pitchFamily="18" charset="0"/>
                <a:cs typeface="Lucida Sans Unicode" pitchFamily="34" charset="0"/>
              </a:rPr>
              <a:pPr/>
              <a:t>23</a:t>
            </a:fld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61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70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9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6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30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628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34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1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2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755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3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35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0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80" y="332656"/>
            <a:ext cx="8964488" cy="388843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Семинар-практикум: </a:t>
            </a:r>
            <a:b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связной речи детей старшего дошкольного возраста»</a:t>
            </a:r>
            <a:b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Дронова С.Н.</a:t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088160"/>
            <a:ext cx="42484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4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 –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одного лица.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монолога –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каких-то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996952"/>
            <a:ext cx="468052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3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Диалогическая форма речи, являющаяся первичной, состоит из обмена высказываниями. Для них характерны вопрос, ответ, добавления, пояснения, выражения, реплики. При этом особую роль играют мимика, жесты, интонация. Необходимо развивать у детей умение строить диалог (спросить, ответить, объяснить, попросить, подать реплику, поддержать), пользуясь при этом разнообразными языковыми средствами в соответствии с ситуацией.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проводятся беседы на самые различные темы, связанные с жизнью ребенка в семье, в детском саду, с его отношениями с друзьями и взрослыми, его впечатлениями и интересами. Именно в диалоге развивается умение выслушать собеседника, задать вопрос, ответить.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5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Развернутым видом речи является монологическая речь.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Монологическая речь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организованный и относительно развернутый вид речи, так как мы вынуждены не только назвать предмет, но и описать его. Главной задачей развития связной речи ребенка является совершенствование монологической речи. Эта задача решается через различные виды речевой деятельности: пересказ литературных произведений, составление описательных рассказов о предметах, объектах, явлениях природы, создание разных видов творческих рассказов, заучивание стихотворений, а также составление рассказов по картине. 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8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680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 </a:t>
            </a:r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речи:</a:t>
            </a:r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среда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окружение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благополучие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 личности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 ребенка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58771"/>
            <a:ext cx="810726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участвуют в разговоре, беседе;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 и точно отвечают на вопросы, формулируют вопросы;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хорошо участвуют в диалоге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Монологическая речь развивается: дети осваивают разные типы связных высказываний(описание, повествование, рассуждение) с опорой на наглядный материал и без опоры.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Усложняется синтаксическая структура детских рассказов, увеличивается количество сложносочиненных и сложноподчиненных предложений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7092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Особенности развития связной речи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детей старшего дошкольного возраста.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связной речи трудоемка и всегда почти полностью ложится на плечи педагогов.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влияние на речь детей оказывает воспитатель. В связи с этим его собственная речь должна, прежде всего, учитывать возраст детей.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alt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воспитывать своей речью, а, следовательно, не забывать о некоторых правилах:</a:t>
            </a:r>
            <a:endParaRPr lang="ru-RU" altLang="ru-RU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должен придерживаться литературных норм произношения, устранять в своей речи различные акценты, правильно ставить ударение в словах;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содержательности своей речи (о чем и сколько говорит, что сообщается детям);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возрастной педагогической направленности речи.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476672"/>
            <a:ext cx="525658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4031940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564904"/>
            <a:ext cx="3942361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994" y="4005064"/>
            <a:ext cx="2068030" cy="26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0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30039" y="1284860"/>
            <a:ext cx="7937822" cy="4732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«Артемкина  зарядка»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Артемка озорник-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Тянет  губки к ушкам, 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говорит, 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теперь – лягушка! </a:t>
            </a:r>
            <a:endParaRPr lang="ru-RU" sz="20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«Трубочка»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играет на гитаре,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Артем на дудочке,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 вытянул вперед –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Узкой, узкой трубочкой!</a:t>
            </a:r>
            <a:endParaRPr lang="ru-RU" sz="20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788024" y="1268760"/>
            <a:ext cx="3779837" cy="4748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«Пароход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гудит»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Артемкин пароход,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 по морю плывет,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боясь крутой волны, весело </a:t>
            </a:r>
            <a:r>
              <a:rPr lang="ru-RU" sz="2000" b="1" dirty="0" err="1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гудит:Ы-Ы-Ы-Ы</a:t>
            </a: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«Грибок»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Артемка  в лес пошел,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сосною гриб нашел,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Подними вверх язычок,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Покажи, как рос грибок!  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971600" y="636788"/>
            <a:ext cx="69215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Артикуляционная гимнастика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4684" y="285421"/>
            <a:ext cx="7406640" cy="5151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Речевое дыхание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560" y="908720"/>
            <a:ext cx="7848872" cy="5348994"/>
          </a:xfrm>
        </p:spPr>
        <p:txBody>
          <a:bodyPr>
            <a:normAutofit fontScale="47500" lnSpcReduction="20000"/>
          </a:bodyPr>
          <a:lstStyle/>
          <a:p>
            <a:pPr marL="34290" indent="0" eaLnBrk="1" hangingPunct="1">
              <a:buNone/>
              <a:defRPr/>
            </a:pP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ШАРИК»</a:t>
            </a:r>
          </a:p>
          <a:p>
            <a:pPr eaLnBrk="1" hangingPunct="1">
              <a:defRPr/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Надувала кошка шар,              </a:t>
            </a:r>
          </a:p>
          <a:p>
            <a:pPr eaLnBrk="1" hangingPunct="1">
              <a:defRPr/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котенок ей мешал:</a:t>
            </a:r>
          </a:p>
          <a:p>
            <a:pPr eaLnBrk="1" hangingPunct="1">
              <a:defRPr/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Подошел и лапкой –топ!</a:t>
            </a:r>
          </a:p>
          <a:p>
            <a:pPr eaLnBrk="1" hangingPunct="1">
              <a:defRPr/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кошки шарик – </a:t>
            </a:r>
            <a:r>
              <a:rPr lang="ru-RU" sz="4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defRPr/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Ш-ш-ш-ш…</a:t>
            </a:r>
          </a:p>
          <a:p>
            <a:pPr eaLnBrk="1" hangingPunct="1">
              <a:defRPr/>
            </a:pP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кладут руки на живот и делают через нос вдох, стараясь не поднимать плечи. Животик должен быть круглым, как шар. После небольшой задержки дыхания происходит продолжительный выдох с произнесением звука «</a:t>
            </a:r>
            <a:r>
              <a:rPr lang="ru-RU" sz="4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Дети должны стараться , чтобы воздух выходил равномерно.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 eaLnBrk="1" hangingPunct="1">
              <a:buNone/>
              <a:defRPr/>
            </a:pP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«Ветер».</a:t>
            </a:r>
          </a:p>
          <a:p>
            <a:pPr eaLnBrk="1" hangingPunct="1"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Вытянуть губы вперед трубочкой, как при звуке «у», и произвести длительный выдох.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  <a:defRPr/>
            </a:pPr>
            <a:r>
              <a:rPr lang="ru-RU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«Футбол»</a:t>
            </a:r>
          </a:p>
          <a:p>
            <a:pPr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Скатать ватный шарик и поставить два кубика в качестве ворот. Ребенок должен, дуя на шарик, загнать его в ворота. </a:t>
            </a:r>
          </a:p>
          <a:p>
            <a:pPr eaLnBrk="1" hangingPunct="1">
              <a:defRPr/>
            </a:pPr>
            <a:endParaRPr lang="ru-RU" sz="2300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96752"/>
            <a:ext cx="1343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1520" y="296362"/>
            <a:ext cx="87153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по развитию связной речи</a:t>
            </a:r>
            <a:endParaRPr lang="ru-RU" sz="2000" b="1" i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09162"/>
            <a:ext cx="7920880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Игровое упражнение «Если бы…».</a:t>
            </a:r>
            <a:r>
              <a:rPr lang="ru-RU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– развитие связной речи, воображения, высших форм мышления – синтеза, анализа, прогнозирования, экспериментирования.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Предлагаю  детям пофантазировать на такие темы, как: </a:t>
            </a:r>
          </a:p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-«Если бы я был волшебником, то …»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-«Если бы я стал невидимым…»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-«Если весна не наступит никогда…»</a:t>
            </a:r>
          </a:p>
          <a:p>
            <a:pPr marL="339725" indent="-339725">
              <a:spcBef>
                <a:spcPts val="500"/>
              </a:spcBef>
              <a:buClr>
                <a:srgbClr val="99FF66"/>
              </a:buClr>
              <a:buFont typeface="Wingdings" pitchFamily="2" charset="2"/>
              <a:buChar char="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Игровое упражнение «Закончи сам».</a:t>
            </a:r>
            <a:br>
              <a:rPr lang="ru-RU" sz="24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– развитие воображения, связной речи.</a:t>
            </a:r>
            <a:b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Рассказываю детям начало сказки или рассказа, а детям даю  задание продолжить или придумать концовку.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ребёнка каким-нибудь неизвестным ему пяти словам - он будет долго и напрасно мучиться, но свяжите двадцать таких слов с картинками, и он усвоит их на лету»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Ушинский </a:t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9000"/>
            <a:ext cx="546629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8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67694" y="219730"/>
            <a:ext cx="4906887" cy="952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«Шкатулка со сказками»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11560" y="1052736"/>
            <a:ext cx="80772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связной речи, фантазии, творческого мышления.</a:t>
            </a:r>
          </a:p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– 10 различных фигурок, коробочка.</a:t>
            </a:r>
          </a:p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предлагает вынимать произвольно фигурки из коробки. Надо придумать, кем или чем этот предмет будет в сказке. После того как первый играющий сказал 2 – 3 предложения, следующий вынимает другой предмет и продолжает рассказ. Когда история закончилась, предметы собирают вместе и начинается новая история. Важно, чтобы каждый раз получилась законченная история, и чтобы ребенок в разных ситуациях придумал разные варианты действий с одним и тем же предметом.</a:t>
            </a:r>
          </a:p>
          <a:p>
            <a:pPr>
              <a:spcBef>
                <a:spcPts val="8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39725" indent="-33972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84150"/>
            <a:ext cx="8385175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«Старая сказка на</a:t>
            </a:r>
            <a:b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новый лад»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512" y="1823667"/>
            <a:ext cx="8007350" cy="4738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связной речи, воображения, творческого мышления.</a:t>
            </a:r>
          </a:p>
          <a:p>
            <a:pPr marL="3175">
              <a:spcBef>
                <a:spcPts val="500"/>
              </a:spcBef>
              <a:buClr>
                <a:srgbClr val="99FF66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сказка «Три медведя», кружочки, обозначающие медведей (коричневые разных размеров), красный кружок (девочка).</a:t>
            </a:r>
          </a:p>
          <a:p>
            <a:pPr marL="3175">
              <a:spcBef>
                <a:spcPts val="500"/>
              </a:spcBef>
              <a:buClr>
                <a:srgbClr val="99FF66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вспоминает с ребенком сказку, используя картинки. Попросите ребенка придумать «сказку наоборот»: </a:t>
            </a:r>
          </a:p>
          <a:p>
            <a:pPr marL="3175">
              <a:spcBef>
                <a:spcPts val="500"/>
              </a:spcBef>
              <a:buClr>
                <a:srgbClr val="99FF66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медведи заблудились и попали к девочке. Что они стали бы делать? </a:t>
            </a:r>
          </a:p>
          <a:p>
            <a:pPr marL="3175">
              <a:spcBef>
                <a:spcPts val="500"/>
              </a:spcBef>
              <a:buClr>
                <a:srgbClr val="99FF66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медведи добрые оказались, а девочка – злая. Как повели бы они себя? </a:t>
            </a:r>
          </a:p>
          <a:p>
            <a:pPr marL="3175">
              <a:spcBef>
                <a:spcPts val="500"/>
              </a:spcBef>
              <a:buClr>
                <a:srgbClr val="99FF66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предлагает с помощью кружочков разыграть новую сказку.</a:t>
            </a:r>
          </a:p>
          <a:p>
            <a:pPr marL="3175">
              <a:spcBef>
                <a:spcPts val="500"/>
              </a:spcBef>
              <a:buClr>
                <a:srgbClr val="99FF66"/>
              </a:buCl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использовать и другие сказки.</a:t>
            </a:r>
          </a:p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208"/>
            <a:ext cx="3342456" cy="1671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67544" y="228600"/>
            <a:ext cx="8385175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«Придумай историю»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3528" y="1556792"/>
            <a:ext cx="80073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Развитие понимания и активизация слов с обобщающим значением; развитие связной речи, словесного творчества.</a:t>
            </a:r>
          </a:p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Взрослый  предлагает ребёнку придумать историю (рассказ, сказку) об овощах, домашних животных, посуде, транспорте и т.д. Взрослый даёт образец истории, помогает придумать начало. Этапы развития сюжета («Как-то раз случился в деревне переполох…», «Однажды ночью игрушки ожили и …»). В данной игре ребёнок не только закрепляет понимание обобщающих  слов, но и актуализирует лексику по теме, развивает вербальное (словесное) творчество. </a:t>
            </a:r>
          </a:p>
          <a:p>
            <a:pPr marL="339725" indent="-339725">
              <a:spcBef>
                <a:spcPts val="5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19145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971600" y="212928"/>
            <a:ext cx="4834880" cy="1168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«Волшебные предметы 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чудесного мешочка»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528" y="1412776"/>
            <a:ext cx="8007350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Расширение объёма словаря, развитие тактильного восприятия, уточнение представлений о признаках предмета; развитие творческого мышления, словесного творчества. </a:t>
            </a:r>
          </a:p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Содержание: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Предварительно дети знакомятся с игрушками: рассматривают, называют, выделяют их качества. Первый игрок опускает руку в мешочек, нащупывает одну игрушку, узнает её  и называет: «У меня чашка».  Только  после этих слов ребёнок может вытащить игрушку из мешочка, рассмотреть её, показать всем детям и рассказать о её новых волшебных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качествах.</a:t>
            </a:r>
          </a:p>
          <a:p>
            <a:pPr>
              <a:spcBef>
                <a:spcPts val="500"/>
              </a:spcBef>
              <a:buClr>
                <a:srgbClr val="99FF66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Усложнённый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прежде чем достать предмет из мешочка, необходимо определить его форму (круглый, продолговатый),материал, из которого изготовлен предмет (резиновый, металлический, пластмассовый, деревянный), качество поверхности (гладкий, шероховатый, холодный, скользкий).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2928"/>
            <a:ext cx="2780147" cy="1199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848872" cy="509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умений и навыков связной речи у дошкольников – это одна из важнейших задач педагогов, поскольку от степени их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зависит дальнейшее развитие личности ребенка и приобретение им учебных знаний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1123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6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 объясняется тем, что процесс развития связной речи является центральной задачей речевого воспитания детей. Это обусловлено, прежде всего, ее социальной значимостью и ролью в формировании личности. Именно в связной речи реализуется основная, коммуникативная, функция языка и речи.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</a:t>
            </a: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подчеркивают,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связной речи отчетливо выступает тесная связь речевого и умственного воспитания детей.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связной речи отражается логика мышления ребенка его умение осмыслить воспринимаемое и правильно выразить его. Потому, как ребенок строит свои высказывания можно судить об уровне его речевого развития.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интересно рассказывать и заинтересовывать слушателей (детей и взрослых) своим изложением помогает детям стать общительнее, преодолеть застенчивость; развивает уверенность в своих силах.</a:t>
            </a: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смысловое развернутое высказывание (несколько логически сочетающихся предложений),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обеспечивающее взаимопонимание 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неотделимо от решения остальных задач  речевого  развития :обогащения и активизации словаря, формирования грамматического строя речи ,воспитания звуковой  культуры речи 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15565"/>
            <a:ext cx="8136904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Так, 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словарной работы ребенок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накапливает необходимый запас слов, постепенно овладевает способами выражения в слове определенного содержания и в конечном итоге приобретает умение выражать свои мысли наиболее точно и полно.</a:t>
            </a:r>
          </a:p>
          <a:p>
            <a:pPr marR="17970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грамматического строя речи направлено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развитие умения выражать свои мысли простыми и распространенными, сложносочиненными и сложноподчиненными предложениями, правильно использовать формы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и падежа.</a:t>
            </a:r>
          </a:p>
          <a:p>
            <a:pPr marR="17970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воспитанию звуковой культуры речи способствует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тому, чтобы речь ребенка была четкой, внятной, выразительной.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2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считается связной, если для нее характерны: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(хорошее знание предмета, о котором говорится);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(правдивое изображение окружающей действительности, подбор слов и словосочетаний, наиболее подходящих к данному содержанию);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(последовательное изложение мыслей);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ясность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(понятность для окружающих);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правильность, чистота, богатство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(разнообразие).</a:t>
            </a:r>
          </a:p>
        </p:txBody>
      </p:sp>
    </p:spTree>
    <p:extLst>
      <p:ext uri="{BB962C8B-B14F-4D97-AF65-F5344CB8AC3E}">
        <p14:creationId xmlns:p14="http://schemas.microsoft.com/office/powerpoint/2010/main" xmlns="" val="36521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7784" y="260648"/>
            <a:ext cx="3866728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связной речи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2708920"/>
            <a:ext cx="3351036" cy="12264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8064" y="2780928"/>
            <a:ext cx="3096344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43808" y="1724796"/>
            <a:ext cx="432048" cy="984124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152" y="1724796"/>
            <a:ext cx="432048" cy="984124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9552" y="446110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обоих форм связной речи играет ведущую роль в процессе речевого развития ребенка и занимает центральное место в общей системе работы по развитию речи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xmlns="" val="41947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560840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–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нескольких людей,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 двух.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беседы –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о чем-то и вызвать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ответ,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к какому-то     действию.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7440">
            <a:off x="5071689" y="3576143"/>
            <a:ext cx="3712744" cy="2788225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4184">
            <a:off x="552797" y="3503724"/>
            <a:ext cx="3930705" cy="28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4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992</TotalTime>
  <Words>1485</Words>
  <Application>Microsoft Office PowerPoint</Application>
  <PresentationFormat>Экран (4:3)</PresentationFormat>
  <Paragraphs>130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Базис</vt:lpstr>
      <vt:lpstr>         Семинар-практикум:   «Развитие связной речи детей старшего дошкольного возраста»   Подготовила: Дронова С.Н.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Речевое дыхание 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94</cp:revision>
  <dcterms:modified xsi:type="dcterms:W3CDTF">2016-11-17T03:34:01Z</dcterms:modified>
</cp:coreProperties>
</file>