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72" r:id="rId2"/>
    <p:sldId id="257" r:id="rId3"/>
    <p:sldId id="283" r:id="rId4"/>
    <p:sldId id="260" r:id="rId5"/>
    <p:sldId id="264" r:id="rId6"/>
    <p:sldId id="281" r:id="rId7"/>
    <p:sldId id="258" r:id="rId8"/>
    <p:sldId id="282" r:id="rId9"/>
    <p:sldId id="265" r:id="rId10"/>
    <p:sldId id="266" r:id="rId11"/>
    <p:sldId id="287" r:id="rId12"/>
    <p:sldId id="284" r:id="rId13"/>
    <p:sldId id="285" r:id="rId14"/>
    <p:sldId id="267" r:id="rId15"/>
    <p:sldId id="286" r:id="rId16"/>
    <p:sldId id="288" r:id="rId17"/>
    <p:sldId id="268" r:id="rId18"/>
    <p:sldId id="270" r:id="rId19"/>
    <p:sldId id="289" r:id="rId20"/>
    <p:sldId id="273" r:id="rId21"/>
    <p:sldId id="274" r:id="rId22"/>
    <p:sldId id="279" r:id="rId23"/>
    <p:sldId id="269" r:id="rId24"/>
    <p:sldId id="278" r:id="rId25"/>
    <p:sldId id="280" r:id="rId26"/>
    <p:sldId id="290" r:id="rId27"/>
    <p:sldId id="271" r:id="rId28"/>
    <p:sldId id="291" r:id="rId29"/>
    <p:sldId id="292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126" autoAdjust="0"/>
  </p:normalViewPr>
  <p:slideViewPr>
    <p:cSldViewPr snapToGrid="0">
      <p:cViewPr varScale="1">
        <p:scale>
          <a:sx n="63" d="100"/>
          <a:sy n="63" d="100"/>
        </p:scale>
        <p:origin x="91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BCBE4-61D8-46E3-A191-1B398A932F91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B15F2-51D5-4135-84F5-34C1E12BAC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215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B15F2-51D5-4135-84F5-34C1E12BAC2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985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7A902-6554-4552-9659-C8FFB4C8E758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2A206-2250-462F-8E32-FD5C6BCC3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698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7A902-6554-4552-9659-C8FFB4C8E758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2A206-2250-462F-8E32-FD5C6BCC3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511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7A902-6554-4552-9659-C8FFB4C8E758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2A206-2250-462F-8E32-FD5C6BCC3CB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1712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7A902-6554-4552-9659-C8FFB4C8E758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2A206-2250-462F-8E32-FD5C6BCC3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520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7A902-6554-4552-9659-C8FFB4C8E758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2A206-2250-462F-8E32-FD5C6BCC3CB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2485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7A902-6554-4552-9659-C8FFB4C8E758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2A206-2250-462F-8E32-FD5C6BCC3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166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7A902-6554-4552-9659-C8FFB4C8E758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2A206-2250-462F-8E32-FD5C6BCC3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183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7A902-6554-4552-9659-C8FFB4C8E758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2A206-2250-462F-8E32-FD5C6BCC3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724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7A902-6554-4552-9659-C8FFB4C8E758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2A206-2250-462F-8E32-FD5C6BCC3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4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7A902-6554-4552-9659-C8FFB4C8E758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2A206-2250-462F-8E32-FD5C6BCC3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997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7A902-6554-4552-9659-C8FFB4C8E758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2A206-2250-462F-8E32-FD5C6BCC3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258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7A902-6554-4552-9659-C8FFB4C8E758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2A206-2250-462F-8E32-FD5C6BCC3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243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7A902-6554-4552-9659-C8FFB4C8E758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2A206-2250-462F-8E32-FD5C6BCC3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27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7A902-6554-4552-9659-C8FFB4C8E758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2A206-2250-462F-8E32-FD5C6BCC3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63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7A902-6554-4552-9659-C8FFB4C8E758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2A206-2250-462F-8E32-FD5C6BCC3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645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7A902-6554-4552-9659-C8FFB4C8E758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2A206-2250-462F-8E32-FD5C6BCC3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678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7A902-6554-4552-9659-C8FFB4C8E758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4E2A206-2250-462F-8E32-FD5C6BCC3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795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1960" y="157103"/>
            <a:ext cx="1010412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Коллекционирование как средство развития познавательной активности и творчества дошкольников</a:t>
            </a:r>
          </a:p>
          <a:p>
            <a:endParaRPr lang="ru-RU" sz="3200" b="1" i="1" dirty="0" smtClean="0">
              <a:solidFill>
                <a:srgbClr val="002060"/>
              </a:solidFill>
            </a:endParaRP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«Кто имеет увлечение, тот проживает две жизни».  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Китайская народная мудрость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                                                                       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Дронова С.Н.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2022г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8053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2925" y="0"/>
            <a:ext cx="9272587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детские «сокровищницы», в них собраны самые разнообразные вещи, причем каждая из этих вещей имеет огромную ценность и значимость для ребенка. Педагоги, а особенно родители должны очень корректно обращаться с ней (нельзя использовать, а тем более брать что- то из коллекции без согласия ребенка). Очень важно дать ребенку самому «управлять» своей коллекцией, искать экспонаты, расставлять их, делать отбор на выставку. Ухаживать за ней должен тоже он сам.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коллекции собранные дома или с помощью родителей. Хранятся они дома и дети приносят их в детский сад для временной выставки. Достоинство домашних - демонстрация семейных традиций, объединение поколений.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973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8640" y="878622"/>
            <a:ext cx="935736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 коллекции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отражают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устойчивые познавательные интересы конкретных детей. Поэтому данные коллекции стабильны по тематике, связано это с углублением, расширением конкретной темы. («Камни», «Удивительный мир ракушек»).</a:t>
            </a:r>
          </a:p>
          <a:p>
            <a:endParaRPr lang="ru-RU" sz="2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форма проявления социальных потребностей, особенно в старшем дошкольном возрасте.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Временные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коллекции, собранные на определенные темы, на короткое время. </a:t>
            </a:r>
          </a:p>
        </p:txBody>
      </p:sp>
    </p:spTree>
    <p:extLst>
      <p:ext uri="{BB962C8B-B14F-4D97-AF65-F5344CB8AC3E}">
        <p14:creationId xmlns:p14="http://schemas.microsoft.com/office/powerpoint/2010/main" val="486429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5320" y="829717"/>
            <a:ext cx="848868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к тематическому содержанию коллекций: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выбирать тему коллекции лучше исходя из интересов ребенка. И если ребёнок жить не может без машинок или любит мастерить бумажные модели, попробуйте сделать его увлечение основой для коллекционирования. </a:t>
            </a:r>
          </a:p>
        </p:txBody>
      </p:sp>
    </p:spTree>
    <p:extLst>
      <p:ext uri="{BB962C8B-B14F-4D97-AF65-F5344CB8AC3E}">
        <p14:creationId xmlns:p14="http://schemas.microsoft.com/office/powerpoint/2010/main" val="2273449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6280" y="371178"/>
            <a:ext cx="908304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</a:t>
            </a:r>
            <a:r>
              <a:rPr lang="ru-RU" sz="2800" dirty="0"/>
              <a:t>–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коллекций должны соответствовать возрастным особенностям восприятия детей, быть доступны для понимания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чем богаче коллекция, тем выше ее развивающий компонент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Учёт 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гендерных особенностей детей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(коллекции для девочек и коллекции для мальчиков);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Учёт 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возрастных особенностей детей </a:t>
            </a:r>
          </a:p>
        </p:txBody>
      </p:sp>
    </p:spTree>
    <p:extLst>
      <p:ext uri="{BB962C8B-B14F-4D97-AF65-F5344CB8AC3E}">
        <p14:creationId xmlns:p14="http://schemas.microsoft.com/office/powerpoint/2010/main" val="1492403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9100" y="128587"/>
            <a:ext cx="1093946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Коллекционирование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процесс, включающий в себя три последовательных этапа: 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–подготовительный: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накопление запаса конкретных представлений о коллекционировании у детей и родителей;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индивидуальные беседы с детьми по выявлению интересов и потребностей;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–основной: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побуждение детей к получению информации об объектах коллекционирования;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чтение художественно познавательной литературы, энциклопедий;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включение коллекций в организацию совместной деятельности с детьми;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работа по формированию у детей бережного отношения к коллекции.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этап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–заключительный: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организация выставок коллекций; выставок творческих работ детей;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презентация отдельных экспонатов коллекций или коллекции в целом;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635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1960" y="240804"/>
            <a:ext cx="1008888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коллекции в работе с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детьми: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Коллекцию в целом и отдельные объекты коллекции могут использоваться в различных видах детской деятельности: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Познавательная: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познавательных процессов (сравнение, классификация, систематизация);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математических представлений – временные представления, счетные операции;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окружающим миром – расширение и систематизация представлений детей по темам коллекций;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игры-викторины, дидактические игры, сюжетно-ролевые игры, театрализованные игры;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реализация различных детских проектов (индивидуальных, групповых, опытно-экспериментальная деятельность, оформление выставок коллекций;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тематические беседы, составление и отгадывание загадок, составление рассказов, сказок, публичная презентация коллекции, творческая сочинительская деятельность, активизация словаря, развитие грамматических категорий речи, умение устанавливать контакты со сверстниками, со взрослыми в рамках работы с коллекцией;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при оформлении коллекции и размещении объектов, ручной труд;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теме коллекций, включая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энциклопедическую, познавательную и детскую художественную литературу;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387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5320" y="0"/>
            <a:ext cx="89154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формы работы с детьми: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(фронтальная);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Подгрупповая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(небольшими группами по интересам); Индивидуальная;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с детьми в рамках коллекционирования может осуществляться: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режимные моменты (утренние часы приема, во время минут ожидания, в вечернее время)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ходе непосредственно образовательной деятельности (образовательные ситуации, проекты)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ходе самостоятельной деятельности детей</a:t>
            </a:r>
          </a:p>
        </p:txBody>
      </p:sp>
    </p:spTree>
    <p:extLst>
      <p:ext uri="{BB962C8B-B14F-4D97-AF65-F5344CB8AC3E}">
        <p14:creationId xmlns:p14="http://schemas.microsoft.com/office/powerpoint/2010/main" val="498200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1962" y="412821"/>
            <a:ext cx="93249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коллекционированию дети приобщаются к интересному миру тайн и открытий. В очень увлекательной форме, разумно организованное коллекционирование, воспитывает культуру познания, развивает познавательные умения, формирует у детей представления о значимости коллекций.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процессе коллекционирования используются методы и приемы, ориентированные на развитие у детей умений замечать новое, неизвестное, задавать вопросы.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Коллекционирование повышает продуктивность интеллектуальной деятельности дошкольников за счет формирования способности анализировать, сравнивать, обобщать, учитывать причинно-следственные отношения, исследовать, систематизировать свои знания, обосновывать свою точку зрения. Объекты коллекции формируют индивидуальные черты речевого развития, художественного творчества ребенка, помогают ему активизировать накопленные представления.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532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3312" y="86059"/>
            <a:ext cx="7051688" cy="882898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Домашняя коллекция «Машины»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110" r="6552" b="4634"/>
          <a:stretch/>
        </p:blipFill>
        <p:spPr>
          <a:xfrm>
            <a:off x="7969500" y="1591324"/>
            <a:ext cx="4087517" cy="5205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422" y="1593191"/>
            <a:ext cx="3904143" cy="5205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0067" r="2497" b="27420"/>
          <a:stretch/>
        </p:blipFill>
        <p:spPr>
          <a:xfrm>
            <a:off x="4085565" y="2893241"/>
            <a:ext cx="3905250" cy="3338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547" y="969418"/>
            <a:ext cx="2407285" cy="1688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0189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9356" y="396240"/>
            <a:ext cx="2004906" cy="701040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«Пони» 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143" r="-832" b="15715"/>
          <a:stretch/>
        </p:blipFill>
        <p:spPr>
          <a:xfrm>
            <a:off x="3556131" y="1330231"/>
            <a:ext cx="4572000" cy="4663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9" b="9715"/>
          <a:stretch/>
        </p:blipFill>
        <p:spPr>
          <a:xfrm>
            <a:off x="0" y="1687422"/>
            <a:ext cx="3752074" cy="4594377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1Right"/>
            <a:lightRig rig="threePt" dir="t"/>
          </a:scene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747" b="19608"/>
          <a:stretch/>
        </p:blipFill>
        <p:spPr>
          <a:xfrm>
            <a:off x="7920116" y="1722117"/>
            <a:ext cx="4378800" cy="4658816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069162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8641" y="877342"/>
            <a:ext cx="9672639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Коллекционирование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(от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латинского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collection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собирание, сбор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систематизированное собирание однородных предметов, представляющий научный, художественный, литературный интерес. 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Коллекционирование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одна из форм нетрадиционного обучения дошкольников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3628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3014" y="533400"/>
            <a:ext cx="2888826" cy="777240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«Куклы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лол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371" b="20222"/>
          <a:stretch/>
        </p:blipFill>
        <p:spPr>
          <a:xfrm>
            <a:off x="6911460" y="1511584"/>
            <a:ext cx="4804411" cy="509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18" y="1511584"/>
            <a:ext cx="3823365" cy="5097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Элегантная Королева | L.O.L. Surprise-педия вики | Fand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250" y="2351269"/>
            <a:ext cx="2876215" cy="392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175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к выбрать Киндер-сюрприз с коллекционной игрушкой | PriceMedi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6" r="13454"/>
          <a:stretch/>
        </p:blipFill>
        <p:spPr bwMode="auto">
          <a:xfrm>
            <a:off x="0" y="109781"/>
            <a:ext cx="2508069" cy="234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294" y="426720"/>
            <a:ext cx="4077546" cy="792480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«Игрушки киндер»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3" r="-2619" b="31399"/>
          <a:stretch/>
        </p:blipFill>
        <p:spPr>
          <a:xfrm>
            <a:off x="2416629" y="1360637"/>
            <a:ext cx="7560093" cy="5249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00611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1894" y="381000"/>
            <a:ext cx="6317826" cy="777240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«Кручу верчу, запутать хочу»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538" y="1493519"/>
            <a:ext cx="3828535" cy="5104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982" y="1493519"/>
            <a:ext cx="3828534" cy="5104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5026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30" y="223111"/>
            <a:ext cx="1539421" cy="123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0598" y="223111"/>
            <a:ext cx="2823102" cy="7334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  «Ракушки»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869" y="1100137"/>
            <a:ext cx="3852428" cy="5136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311" y="1043278"/>
            <a:ext cx="4241689" cy="5655585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0" y="1100137"/>
            <a:ext cx="4156402" cy="5541869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810337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8774" y="213360"/>
            <a:ext cx="3300306" cy="838200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«Собери узор»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44" y="1051560"/>
            <a:ext cx="4119456" cy="549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457" y="1494517"/>
            <a:ext cx="5952430" cy="4464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89426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7360" y="243840"/>
            <a:ext cx="7772400" cy="81034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Игры   «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Мозайка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         «Сделай букву»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692" r="662"/>
          <a:stretch/>
        </p:blipFill>
        <p:spPr>
          <a:xfrm>
            <a:off x="3605349" y="1937657"/>
            <a:ext cx="4767942" cy="3322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90" y="1641253"/>
            <a:ext cx="3672139" cy="4896185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Right"/>
            <a:lightRig rig="threePt" dir="t"/>
          </a:scene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3686">
            <a:off x="8305550" y="1646107"/>
            <a:ext cx="3664860" cy="4886481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bliqueBottom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7927252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9801" y="339634"/>
            <a:ext cx="2568786" cy="77724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«Фантики»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7" y="1280160"/>
            <a:ext cx="3646170" cy="4861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4" t="-285" r="12084"/>
          <a:stretch/>
        </p:blipFill>
        <p:spPr>
          <a:xfrm rot="10800000">
            <a:off x="3879666" y="1280160"/>
            <a:ext cx="4310744" cy="4359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856" y="1280160"/>
            <a:ext cx="3566160" cy="4754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2" b="22790"/>
          <a:stretch/>
        </p:blipFill>
        <p:spPr bwMode="auto">
          <a:xfrm>
            <a:off x="4965062" y="5718452"/>
            <a:ext cx="2139950" cy="1008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54943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160338"/>
            <a:ext cx="248602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0040" y="213360"/>
            <a:ext cx="4069080" cy="7620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«Игра Заплатка»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040" y="1325881"/>
            <a:ext cx="3794760" cy="5059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08"/>
          <a:stretch/>
        </p:blipFill>
        <p:spPr>
          <a:xfrm rot="220342">
            <a:off x="8060810" y="2011608"/>
            <a:ext cx="3977099" cy="4374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5482">
            <a:off x="243802" y="1821871"/>
            <a:ext cx="3646797" cy="4862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AutoShape 4" descr="Как нарисовать конфету карандашом поэтапно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6455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2008" y="169817"/>
            <a:ext cx="4793826" cy="944880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«Ёлочные игрушки»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62" y="1244600"/>
            <a:ext cx="3873288" cy="5164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162" y="1244600"/>
            <a:ext cx="3873288" cy="5164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50" y="1244600"/>
            <a:ext cx="3873288" cy="5164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916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2560" y="2286000"/>
            <a:ext cx="8168640" cy="1341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</a:t>
            </a:r>
            <a:br>
              <a:rPr lang="ru-RU" dirty="0" smtClean="0"/>
            </a:br>
            <a:r>
              <a:rPr lang="ru-RU" sz="6000" b="1" i="1" dirty="0">
                <a:solidFill>
                  <a:srgbClr val="0070C0"/>
                </a:solidFill>
              </a:rPr>
              <a:t> </a:t>
            </a:r>
            <a:r>
              <a:rPr lang="ru-RU" sz="6000" b="1" i="1" dirty="0" smtClean="0">
                <a:solidFill>
                  <a:srgbClr val="0070C0"/>
                </a:solidFill>
              </a:rPr>
              <a:t>     </a:t>
            </a:r>
            <a:r>
              <a:rPr lang="ru-RU" sz="6000" b="1" i="1" dirty="0" smtClean="0">
                <a:solidFill>
                  <a:srgbClr val="0070C0"/>
                </a:solidFill>
                <a:latin typeface="Haettenschweiler" panose="020B0706040902060204" pitchFamily="34" charset="0"/>
              </a:rPr>
              <a:t>Спасибо за внимание!</a:t>
            </a:r>
            <a:endParaRPr lang="ru-RU" sz="6000" b="1" i="1" dirty="0">
              <a:solidFill>
                <a:srgbClr val="0070C0"/>
              </a:solidFill>
              <a:latin typeface="Haettenschweiler" panose="020B07060409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40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040" y="514201"/>
            <a:ext cx="1039368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Коллекционирование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/>
              <a:t>–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 из древнейших увлечений человека, которое всегда связывалось с собиранием предметов, не имеющих прямого практического использования, но вызывающих к размышлению.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что только не собирали люди! Каждый желающий выбирает себе коллекционирование по вкусу и по карману. Коллекционеров всегда называли чудаками…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Теперь, по сравнению с тем временем, многие говорят об “умирании” коллекционирования.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время, ввиду социальных и экономических перемен взрослые мало интересуются, что же собирают дети. Или же не задумываются, не до конца осознают, на что направлено коллекционирование определенных предметов.</a:t>
            </a:r>
          </a:p>
        </p:txBody>
      </p:sp>
    </p:spTree>
    <p:extLst>
      <p:ext uri="{BB962C8B-B14F-4D97-AF65-F5344CB8AC3E}">
        <p14:creationId xmlns:p14="http://schemas.microsoft.com/office/powerpoint/2010/main" val="2856196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2504" y="663775"/>
            <a:ext cx="861060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 коллекционирования заключается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в соответствии основным требованиям ФГОС;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в возможности реализовать индивидуально-личностный подход в обучении детей;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•в направленности на новые образовательные результаты: 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инициативность, любознательность и самостоятельность детей;  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к принятию и реализации собственных решений;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232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429" y="319266"/>
            <a:ext cx="1050131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младшем возрасте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наблюдается чистое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«собирательство»,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которое лежит в основе будущего коллекционирования. И если сравнивать «сокровищницы» малышей 3 лет, то можно обнаружить у мальчиков: машинки, пружинки, колесики,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детальки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у девочек это куколки, заколки, резинки, пузыречки. 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среднем дошкольном возрасте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собирательства становятся более концентрированными вокруг интересующей ребенка темы. И связано это с проявлением первых познавательных предпочтений детей, (фигурки из киндер – сюрпризов, камушки, ракушки, листики, фантики от конфет, модельные машинки, магниты на холодильник, игрушки, наклейки). 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старшем дошкольном возрасте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развитием индивидуальных познавательных интересов детское увлечение приобретает вид коллекционирования. Ребенок собирает, изучает, систематизирует интересующие объекты, многократно возвращается к ним, любуется, рассматривает, демонстрирует (сверстникам, друзьям, взрослым) отдельные экспонаты «коллекции».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265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64" y="433941"/>
            <a:ext cx="3081935" cy="43818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267200" y="1424561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“Программе обучения и воспитания детей в детском саду”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 ред. Васильевой, в разделе “культурно - досуговая деятельность”, ставится задача развивать интерес к коллекционированию и создавать для этого условия.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45623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0" y="185934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20" y="628650"/>
            <a:ext cx="4282440" cy="32118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471160" y="1314450"/>
            <a:ext cx="5339080" cy="424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программе “Детство”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обращается внимание педагогов на обязательное наличие материалов, активизирующих познавательную деятельность, в том числе “большой выбор природных материалов для изучения, экспериментирования, составления коллекций”.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942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" y="396181"/>
            <a:ext cx="3063240" cy="45047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023360" y="2223290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С.Н. Николаева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парциальной программе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“Юный эколог”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отмечает, что “дети проявляют познавательный интерес к практическим опытам с различными камнями и участвуют в их коллекционировании”.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39989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914" y="272266"/>
            <a:ext cx="1030128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коллекций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Коллекции доступные для дошкольников могут быть самыми разнообразными. Выделяют следующие группы коллекций: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Коллективные (групповые)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коллекции, собранные в группе с помощью воспитателей, детей и родителей. Инициатором групповых коллекций выступает педагог. Тематика коллективных коллекций отражает программное содержание познавательного развития, подчинена реализации комплексно- тематического планирования работы с детьми и интеграции различных образовательных областей. Коллективное коллекционирование осуществляется в рамках подготовки к праздникам.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10748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475</TotalTime>
  <Words>1235</Words>
  <Application>Microsoft Office PowerPoint</Application>
  <PresentationFormat>Широкоэкранный</PresentationFormat>
  <Paragraphs>108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Calibri</vt:lpstr>
      <vt:lpstr>Haettenschweiler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Домашняя коллекция «Машины»</vt:lpstr>
      <vt:lpstr>«Пони» </vt:lpstr>
      <vt:lpstr>«Куклы лол»</vt:lpstr>
      <vt:lpstr>«Игрушки киндер»</vt:lpstr>
      <vt:lpstr>«Кручу верчу, запутать хочу»</vt:lpstr>
      <vt:lpstr>  «Ракушки»</vt:lpstr>
      <vt:lpstr>«Собери узор»</vt:lpstr>
      <vt:lpstr> Игры   «Мозайка»           «Сделай букву»</vt:lpstr>
      <vt:lpstr>«Фантики»</vt:lpstr>
      <vt:lpstr>  «Игра Заплатка»</vt:lpstr>
      <vt:lpstr>«Ёлочные игрушки»</vt:lpstr>
      <vt:lpstr>                        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Дронова</dc:creator>
  <cp:lastModifiedBy>Светлана Дронова</cp:lastModifiedBy>
  <cp:revision>41</cp:revision>
  <dcterms:created xsi:type="dcterms:W3CDTF">2022-01-23T08:59:19Z</dcterms:created>
  <dcterms:modified xsi:type="dcterms:W3CDTF">2022-01-26T15:27:59Z</dcterms:modified>
</cp:coreProperties>
</file>